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14" r:id="rId4"/>
    <p:sldId id="1129" r:id="rId5"/>
    <p:sldId id="1130" r:id="rId6"/>
    <p:sldId id="1132" r:id="rId7"/>
    <p:sldId id="1131" r:id="rId8"/>
    <p:sldId id="1133" r:id="rId9"/>
    <p:sldId id="1134" r:id="rId10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89" d="100"/>
          <a:sy n="89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S2-2411586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 Orlando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 said in the Maastricht meeting I would come with a baseline proposal in November and trigger NWM discussion ahead of the February 2025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To try to reach a conclusion in February 2025</a:t>
            </a:r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Typically </a:t>
            </a:r>
            <a:r>
              <a:rPr lang="en-US" sz="2000" dirty="0"/>
              <a:t>SA2 follows the following process for studies</a:t>
            </a:r>
          </a:p>
          <a:p>
            <a:pPr lvl="1"/>
            <a:r>
              <a:rPr lang="en-US" sz="1800" dirty="0"/>
              <a:t>Discuss, then approve, Study Item Descriptions (SID) containing one or more Work Tasks</a:t>
            </a:r>
          </a:p>
          <a:p>
            <a:pPr lvl="1"/>
            <a:r>
              <a:rPr lang="en-US" sz="1800" dirty="0"/>
              <a:t>TU’s are estimated per Work Task for both the study and normative “phases” and included in the SID</a:t>
            </a:r>
          </a:p>
          <a:p>
            <a:pPr lvl="1"/>
            <a:r>
              <a:rPr lang="en-US" sz="1800" dirty="0"/>
              <a:t>One or more meetings are spent discussing skeleton, scope, </a:t>
            </a:r>
            <a:r>
              <a:rPr lang="en-US" sz="1800" dirty="0" smtClean="0"/>
              <a:t>Key Issues and architectural assumptions</a:t>
            </a:r>
            <a:endParaRPr lang="en-US" sz="1800" dirty="0"/>
          </a:p>
          <a:p>
            <a:pPr lvl="1"/>
            <a:r>
              <a:rPr lang="en-US" sz="1800" dirty="0"/>
              <a:t>Solutions and solution updates are </a:t>
            </a:r>
            <a:r>
              <a:rPr lang="en-US" sz="1800" dirty="0" smtClean="0"/>
              <a:t>then discussed </a:t>
            </a:r>
            <a:r>
              <a:rPr lang="en-US" sz="1800" dirty="0"/>
              <a:t>and documented in a TR</a:t>
            </a:r>
          </a:p>
          <a:p>
            <a:pPr lvl="1"/>
            <a:r>
              <a:rPr lang="en-US" sz="1800" dirty="0"/>
              <a:t>As the time for completing the studies approaches, one or more meetings are required to evaluate the set of solutions and select a solution, or more often, document a set of solution principles drawn from the set of </a:t>
            </a:r>
            <a:r>
              <a:rPr lang="en-US" sz="1800" dirty="0" smtClean="0"/>
              <a:t>solutions</a:t>
            </a:r>
          </a:p>
          <a:p>
            <a:pPr lvl="1"/>
            <a:r>
              <a:rPr lang="en-US" sz="1800" dirty="0" smtClean="0"/>
              <a:t>This leads to a typical timeline for a study as follows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037356"/>
              </p:ext>
            </p:extLst>
          </p:nvPr>
        </p:nvGraphicFramePr>
        <p:xfrm>
          <a:off x="940524" y="4651586"/>
          <a:ext cx="10319658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9943">
                  <a:extLst>
                    <a:ext uri="{9D8B030D-6E8A-4147-A177-3AD203B41FA5}">
                      <a16:colId xmlns:a16="http://schemas.microsoft.com/office/drawing/2014/main" val="2350491833"/>
                    </a:ext>
                  </a:extLst>
                </a:gridCol>
                <a:gridCol w="1719943">
                  <a:extLst>
                    <a:ext uri="{9D8B030D-6E8A-4147-A177-3AD203B41FA5}">
                      <a16:colId xmlns:a16="http://schemas.microsoft.com/office/drawing/2014/main" val="1541621420"/>
                    </a:ext>
                  </a:extLst>
                </a:gridCol>
                <a:gridCol w="1719943">
                  <a:extLst>
                    <a:ext uri="{9D8B030D-6E8A-4147-A177-3AD203B41FA5}">
                      <a16:colId xmlns:a16="http://schemas.microsoft.com/office/drawing/2014/main" val="877296888"/>
                    </a:ext>
                  </a:extLst>
                </a:gridCol>
                <a:gridCol w="1719943">
                  <a:extLst>
                    <a:ext uri="{9D8B030D-6E8A-4147-A177-3AD203B41FA5}">
                      <a16:colId xmlns:a16="http://schemas.microsoft.com/office/drawing/2014/main" val="2872616612"/>
                    </a:ext>
                  </a:extLst>
                </a:gridCol>
                <a:gridCol w="1719943">
                  <a:extLst>
                    <a:ext uri="{9D8B030D-6E8A-4147-A177-3AD203B41FA5}">
                      <a16:colId xmlns:a16="http://schemas.microsoft.com/office/drawing/2014/main" val="69248826"/>
                    </a:ext>
                  </a:extLst>
                </a:gridCol>
                <a:gridCol w="1719943">
                  <a:extLst>
                    <a:ext uri="{9D8B030D-6E8A-4147-A177-3AD203B41FA5}">
                      <a16:colId xmlns:a16="http://schemas.microsoft.com/office/drawing/2014/main" val="1713357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Meeting</a:t>
                      </a:r>
                      <a:r>
                        <a:rPr lang="en-GB" sz="1800" baseline="0" dirty="0" smtClean="0"/>
                        <a:t> #1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Meeting #2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Meeting #3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Meeting #4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Meeting #5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Meeting #6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476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KI’s, AA’s, </a:t>
                      </a:r>
                      <a:r>
                        <a:rPr lang="en-GB" sz="1200" dirty="0" err="1" smtClean="0"/>
                        <a:t>etc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KI’s, AA’s, </a:t>
                      </a:r>
                      <a:r>
                        <a:rPr lang="en-GB" sz="1200" dirty="0" err="1" smtClean="0"/>
                        <a:t>etc</a:t>
                      </a:r>
                      <a:r>
                        <a:rPr lang="en-GB" sz="1200" baseline="0" dirty="0" smtClean="0"/>
                        <a:t> (including updates)</a:t>
                      </a:r>
                    </a:p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aseline="0" dirty="0" smtClean="0"/>
                        <a:t>1</a:t>
                      </a:r>
                      <a:r>
                        <a:rPr lang="en-GB" sz="1200" baseline="30000" dirty="0" smtClean="0"/>
                        <a:t>st</a:t>
                      </a:r>
                      <a:r>
                        <a:rPr lang="en-GB" sz="1200" baseline="0" dirty="0" smtClean="0"/>
                        <a:t> tranche of solutions</a:t>
                      </a:r>
                      <a:endParaRPr lang="en-GB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r>
                        <a:rPr lang="en-GB" sz="1200" baseline="30000" dirty="0" smtClean="0"/>
                        <a:t>nd</a:t>
                      </a:r>
                      <a:r>
                        <a:rPr lang="en-GB" sz="1200" baseline="0" dirty="0" smtClean="0"/>
                        <a:t> tranche of solutions</a:t>
                      </a:r>
                    </a:p>
                    <a:p>
                      <a:r>
                        <a:rPr lang="en-GB" sz="1200" baseline="0" dirty="0" smtClean="0"/>
                        <a:t>Updates of solutions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Updates of solutions</a:t>
                      </a:r>
                    </a:p>
                    <a:p>
                      <a:r>
                        <a:rPr lang="en-GB" sz="1200" dirty="0" smtClean="0"/>
                        <a:t>Late solutions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Evaluation and conclusion</a:t>
                      </a:r>
                    </a:p>
                    <a:p>
                      <a:r>
                        <a:rPr lang="en-GB" sz="1200" dirty="0" smtClean="0"/>
                        <a:t>Updates of solutions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Evaluation and conclusion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021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46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Discussion of the </a:t>
            </a:r>
            <a:r>
              <a:rPr lang="en-US" sz="2000" dirty="0"/>
              <a:t>current way of working</a:t>
            </a:r>
          </a:p>
          <a:p>
            <a:pPr lvl="1"/>
            <a:r>
              <a:rPr lang="en-US" sz="1800" dirty="0"/>
              <a:t>Potential Key Issues can have significant overlap with the Work Tasks documented in a SID</a:t>
            </a:r>
          </a:p>
          <a:p>
            <a:pPr lvl="1"/>
            <a:r>
              <a:rPr lang="en-US" sz="1800" dirty="0"/>
              <a:t>Many solutions are documented, sometimes only differing in some </a:t>
            </a:r>
            <a:r>
              <a:rPr lang="en-US" sz="1800" dirty="0" smtClean="0"/>
              <a:t>aspects</a:t>
            </a:r>
          </a:p>
          <a:p>
            <a:pPr lvl="1"/>
            <a:r>
              <a:rPr lang="en-US" sz="1800" dirty="0" smtClean="0"/>
              <a:t>Due </a:t>
            </a:r>
            <a:r>
              <a:rPr lang="en-US" sz="1800" dirty="0"/>
              <a:t>to meeting time constraints many solutions cannot be handled</a:t>
            </a:r>
          </a:p>
          <a:p>
            <a:pPr lvl="1"/>
            <a:r>
              <a:rPr lang="en-US" sz="1800" dirty="0"/>
              <a:t>Due to meeting time constraints many updates to the solutions cannot be handled</a:t>
            </a:r>
          </a:p>
          <a:p>
            <a:pPr lvl="1"/>
            <a:r>
              <a:rPr lang="en-US" sz="1800" dirty="0" smtClean="0"/>
              <a:t>Often </a:t>
            </a:r>
            <a:r>
              <a:rPr lang="en-US" sz="1800" dirty="0"/>
              <a:t>we do not select a solution from those documented in the TR but instead conclude the study with a set of solution principles</a:t>
            </a:r>
          </a:p>
          <a:p>
            <a:pPr lvl="1"/>
            <a:r>
              <a:rPr lang="en-US" sz="1800" dirty="0" smtClean="0"/>
              <a:t>SA2 </a:t>
            </a:r>
            <a:r>
              <a:rPr lang="en-US" sz="1800" dirty="0"/>
              <a:t>is usually constrained from a meeting time perspective, and from an “elapsed time” perspective (number of meetings, and time </a:t>
            </a:r>
            <a:r>
              <a:rPr lang="en-US" sz="1800" dirty="0" smtClean="0"/>
              <a:t>between </a:t>
            </a:r>
            <a:r>
              <a:rPr lang="en-US" sz="1800" dirty="0"/>
              <a:t>meetings for offline discussion</a:t>
            </a:r>
            <a:r>
              <a:rPr lang="en-US" sz="1800" dirty="0" smtClean="0"/>
              <a:t>)</a:t>
            </a:r>
          </a:p>
          <a:p>
            <a:pPr lvl="1"/>
            <a:r>
              <a:rPr lang="en-GB" sz="1800" dirty="0" smtClean="0"/>
              <a:t>In </a:t>
            </a:r>
            <a:r>
              <a:rPr lang="en-GB" sz="1800" dirty="0"/>
              <a:t>Rel-19 only 5 studies were given 6 meetings. The others had only 4 meetings before the target date for study completion and in general an additional meeting was required to complete</a:t>
            </a:r>
          </a:p>
          <a:p>
            <a:pPr lvl="1"/>
            <a:r>
              <a:rPr lang="en-GB" sz="2035" b="1" dirty="0" smtClean="0"/>
              <a:t>Observation</a:t>
            </a:r>
            <a:r>
              <a:rPr lang="en-GB" sz="2035" b="1" dirty="0"/>
              <a:t>:</a:t>
            </a:r>
            <a:r>
              <a:rPr lang="en-GB" sz="2035" dirty="0"/>
              <a:t> The existing methodology typically requires at least 5 meetings to produce </a:t>
            </a:r>
            <a:r>
              <a:rPr lang="en-GB" sz="2035" dirty="0" smtClean="0"/>
              <a:t>conclusions</a:t>
            </a:r>
            <a:endParaRPr lang="en-GB" sz="2435" dirty="0" smtClean="0"/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977880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Discussion of the </a:t>
            </a:r>
            <a:r>
              <a:rPr lang="en-US" sz="2000" dirty="0"/>
              <a:t>current way of working</a:t>
            </a:r>
          </a:p>
          <a:p>
            <a:pPr lvl="1"/>
            <a:r>
              <a:rPr lang="en-GB" sz="1800" dirty="0" smtClean="0"/>
              <a:t>The </a:t>
            </a:r>
            <a:r>
              <a:rPr lang="en-GB" sz="1800" dirty="0"/>
              <a:t>time and effort required to complete a study tends to have a strong correlation to the number of companies interested</a:t>
            </a:r>
          </a:p>
          <a:p>
            <a:pPr lvl="1"/>
            <a:r>
              <a:rPr lang="en-GB" sz="1800" dirty="0" smtClean="0"/>
              <a:t>This results in more </a:t>
            </a:r>
            <a:r>
              <a:rPr lang="en-GB" sz="1800" dirty="0"/>
              <a:t>solutions submitted, which means more meeting time is required to handle and agree those solutions for inclusion in the </a:t>
            </a:r>
            <a:r>
              <a:rPr lang="en-GB" sz="1800" dirty="0" smtClean="0"/>
              <a:t>TR</a:t>
            </a:r>
          </a:p>
          <a:p>
            <a:pPr lvl="1"/>
            <a:r>
              <a:rPr lang="en-GB" sz="1800" b="1" dirty="0" smtClean="0"/>
              <a:t>Observation</a:t>
            </a:r>
            <a:r>
              <a:rPr lang="en-GB" sz="1800" b="1" dirty="0"/>
              <a:t>:</a:t>
            </a:r>
            <a:r>
              <a:rPr lang="en-GB" sz="1800" dirty="0"/>
              <a:t> Around half of the meeting time is spent documenting/updating solutions, but conclusions tend not to select particular </a:t>
            </a:r>
            <a:r>
              <a:rPr lang="en-GB" sz="1800" dirty="0" smtClean="0"/>
              <a:t>solutions</a:t>
            </a:r>
          </a:p>
          <a:p>
            <a:pPr lvl="1"/>
            <a:r>
              <a:rPr lang="en-GB" sz="1800" dirty="0" smtClean="0"/>
              <a:t>The </a:t>
            </a:r>
            <a:r>
              <a:rPr lang="en-GB" sz="1800" dirty="0"/>
              <a:t>majority of Rel-19 studies completed in 5 or 6 meetings, and so if the majority of Rel-20 5G Advanced studies have 5 or 6 meetings to complete then the existing way of working can deliver </a:t>
            </a:r>
            <a:r>
              <a:rPr lang="en-GB" sz="1800" dirty="0" smtClean="0"/>
              <a:t>results</a:t>
            </a:r>
          </a:p>
          <a:p>
            <a:pPr lvl="1"/>
            <a:r>
              <a:rPr lang="en-GB" sz="1800" dirty="0" smtClean="0"/>
              <a:t>Rel-20 </a:t>
            </a:r>
            <a:r>
              <a:rPr lang="en-GB" sz="1800" dirty="0"/>
              <a:t>5G Advanced studies starting in April 2025 will have 6 meetings</a:t>
            </a:r>
          </a:p>
          <a:p>
            <a:pPr lvl="1"/>
            <a:r>
              <a:rPr lang="en-GB" sz="1800" dirty="0" smtClean="0"/>
              <a:t>However</a:t>
            </a:r>
            <a:r>
              <a:rPr lang="en-GB" sz="1800" dirty="0"/>
              <a:t>, Rel-20 5G Advanced studies starting in August 2025 will only have 4 </a:t>
            </a:r>
            <a:r>
              <a:rPr lang="en-GB" sz="1800" dirty="0" smtClean="0"/>
              <a:t>meetings</a:t>
            </a:r>
          </a:p>
          <a:p>
            <a:pPr lvl="1"/>
            <a:r>
              <a:rPr lang="en-GB" sz="1800" dirty="0" smtClean="0"/>
              <a:t>An </a:t>
            </a:r>
            <a:r>
              <a:rPr lang="en-GB" sz="1800" dirty="0"/>
              <a:t>additional consideration is that these numbers assume a study completion date of February 2026, to allow 3 meetings until the Stage 2 100% completion date. It is not expected that there will be exceptions granted at the 100% completion date, and this means the available time for normative work is tighter than for Rel-19</a:t>
            </a:r>
          </a:p>
          <a:p>
            <a:pPr lvl="1"/>
            <a:r>
              <a:rPr lang="en-GB" sz="1800" b="1" dirty="0" smtClean="0"/>
              <a:t>Observation</a:t>
            </a:r>
            <a:r>
              <a:rPr lang="en-GB" sz="1800" b="1" dirty="0"/>
              <a:t>:</a:t>
            </a:r>
            <a:r>
              <a:rPr lang="en-GB" sz="1800" dirty="0"/>
              <a:t> Using the existing methodology for studies starting in August 2025 risks the corresponding normative work not being complete by the Stage 2 100% freeze</a:t>
            </a:r>
            <a:endParaRPr lang="en-GB" sz="1800" dirty="0" smtClean="0"/>
          </a:p>
          <a:p>
            <a:pPr lvl="1"/>
            <a:endParaRPr lang="en-GB" sz="1800" dirty="0"/>
          </a:p>
          <a:p>
            <a:pPr lvl="1"/>
            <a:endParaRPr lang="en-GB" sz="2035" dirty="0" smtClean="0"/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312806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Possible ways forward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For 5G Advanced items in Rel-20</a:t>
            </a:r>
            <a:endParaRPr lang="en-GB" sz="2400" dirty="0"/>
          </a:p>
          <a:p>
            <a:pPr marL="952777" lvl="1" indent="-457200">
              <a:buFont typeface="+mj-lt"/>
              <a:buAutoNum type="arabicPeriod"/>
            </a:pPr>
            <a:r>
              <a:rPr lang="en-US" sz="2000" dirty="0"/>
              <a:t>Continue the existing methodology as described</a:t>
            </a:r>
            <a:endParaRPr lang="en-GB" sz="2000" dirty="0"/>
          </a:p>
          <a:p>
            <a:pPr marL="952777" lvl="1" indent="-457200">
              <a:buFont typeface="+mj-lt"/>
              <a:buAutoNum type="arabicPeriod"/>
            </a:pPr>
            <a:r>
              <a:rPr lang="en-US" sz="2000" dirty="0"/>
              <a:t>Broadly keep the existing methodology but </a:t>
            </a:r>
            <a:endParaRPr lang="en-GB" sz="2000" dirty="0"/>
          </a:p>
          <a:p>
            <a:pPr lvl="2"/>
            <a:r>
              <a:rPr lang="en-US" sz="1800" dirty="0"/>
              <a:t>Work Tasks from the SID become the TR Key Issues </a:t>
            </a:r>
            <a:endParaRPr lang="en-GB" sz="1800" dirty="0"/>
          </a:p>
          <a:p>
            <a:pPr lvl="2"/>
            <a:r>
              <a:rPr lang="en-US" sz="1800" dirty="0"/>
              <a:t>Recommend rapporteurs to start documenting interim principles earlier in the process</a:t>
            </a:r>
            <a:endParaRPr lang="en-GB" sz="1800" dirty="0"/>
          </a:p>
          <a:p>
            <a:pPr marL="952777" lvl="1" indent="-457200">
              <a:buFont typeface="+mj-lt"/>
              <a:buAutoNum type="arabicPeriod"/>
            </a:pPr>
            <a:r>
              <a:rPr lang="en-US" sz="2000" dirty="0"/>
              <a:t>New approach </a:t>
            </a:r>
            <a:r>
              <a:rPr lang="en-US" sz="2000" dirty="0" smtClean="0"/>
              <a:t>A</a:t>
            </a:r>
            <a:endParaRPr lang="en-GB" sz="2000" i="1" dirty="0">
              <a:solidFill>
                <a:srgbClr val="FF0000"/>
              </a:solidFill>
            </a:endParaRPr>
          </a:p>
          <a:p>
            <a:pPr lvl="2"/>
            <a:r>
              <a:rPr lang="en-US" sz="1800" dirty="0"/>
              <a:t>Work Tasks from the SID become the TR Key Issues</a:t>
            </a:r>
            <a:endParaRPr lang="en-GB" sz="1800" dirty="0"/>
          </a:p>
          <a:p>
            <a:pPr lvl="2"/>
            <a:r>
              <a:rPr lang="en-US" sz="1800" dirty="0"/>
              <a:t>If the size of the study justifies it the rapporteur can assign Work Task leads, otherwise the rapporteur/secondary rapporteur is/are the Work Task leads</a:t>
            </a:r>
            <a:endParaRPr lang="en-GB" sz="1800" dirty="0"/>
          </a:p>
          <a:p>
            <a:pPr lvl="2"/>
            <a:r>
              <a:rPr lang="en-US" sz="1800" dirty="0"/>
              <a:t>Companies submit solutions, but they aren’t documented in the main body of the TR</a:t>
            </a:r>
            <a:endParaRPr lang="en-GB" sz="1800" dirty="0"/>
          </a:p>
          <a:p>
            <a:pPr lvl="2"/>
            <a:r>
              <a:rPr lang="en-US" sz="1800" dirty="0"/>
              <a:t>Work Task lead defines “families” of solutions based on the solution inputs from companies</a:t>
            </a:r>
            <a:endParaRPr lang="en-GB" sz="1800" dirty="0"/>
          </a:p>
          <a:p>
            <a:pPr lvl="2"/>
            <a:r>
              <a:rPr lang="en-US" sz="1800" dirty="0"/>
              <a:t>Work Task lead produces a summary report from each meeting</a:t>
            </a:r>
            <a:endParaRPr lang="en-GB" sz="1800" dirty="0"/>
          </a:p>
          <a:p>
            <a:pPr lvl="2"/>
            <a:r>
              <a:rPr lang="en-US" sz="1800" dirty="0"/>
              <a:t>Study conclusions would be based on the principles identified in the summary reports</a:t>
            </a:r>
            <a:endParaRPr lang="en-GB" sz="1800" dirty="0"/>
          </a:p>
          <a:p>
            <a:pPr lvl="1"/>
            <a:r>
              <a:rPr lang="en-US" sz="2000" dirty="0"/>
              <a:t>New approach </a:t>
            </a:r>
            <a:r>
              <a:rPr lang="en-US" sz="2000" dirty="0" smtClean="0"/>
              <a:t>B …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55109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Possible ways forward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smtClean="0"/>
              <a:t>For </a:t>
            </a:r>
            <a:r>
              <a:rPr lang="en-US" sz="2400" dirty="0"/>
              <a:t>6G in Rel-20</a:t>
            </a:r>
            <a:endParaRPr lang="en-GB" sz="2400" dirty="0"/>
          </a:p>
          <a:p>
            <a:pPr lvl="1"/>
            <a:r>
              <a:rPr lang="en-US" sz="2000" dirty="0"/>
              <a:t>Continue to discuss, as we have more time before the work will start. In addition we don’t know the scope/extent of the 6G study </a:t>
            </a:r>
            <a:r>
              <a:rPr lang="en-US" sz="2000" dirty="0" smtClean="0"/>
              <a:t>yet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94424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Next steps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000" dirty="0" smtClean="0"/>
              <a:t>NWM-based discussion after the meeting</a:t>
            </a:r>
          </a:p>
          <a:p>
            <a:pPr lvl="0"/>
            <a:r>
              <a:rPr lang="en-GB" sz="2000" dirty="0" smtClean="0"/>
              <a:t>Starting point</a:t>
            </a:r>
            <a:endParaRPr lang="en-GB" sz="2000" dirty="0"/>
          </a:p>
          <a:p>
            <a:pPr lvl="1"/>
            <a:r>
              <a:rPr lang="en-GB" sz="1600" dirty="0"/>
              <a:t>Question 1: Continue with the methodology as followed now (</a:t>
            </a:r>
            <a:r>
              <a:rPr lang="en-GB" sz="1600" dirty="0" err="1"/>
              <a:t>ie</a:t>
            </a:r>
            <a:r>
              <a:rPr lang="en-GB" sz="1600" dirty="0"/>
              <a:t> no change in approach or guidance)?</a:t>
            </a:r>
          </a:p>
          <a:p>
            <a:pPr lvl="1"/>
            <a:r>
              <a:rPr lang="en-GB" sz="1600" dirty="0"/>
              <a:t>Question 2: Add guidance that </a:t>
            </a:r>
            <a:r>
              <a:rPr lang="en-US" sz="1600" dirty="0"/>
              <a:t>Work Tasks from the SID become the TR Key Issues?</a:t>
            </a:r>
            <a:endParaRPr lang="en-GB" sz="1600" dirty="0"/>
          </a:p>
          <a:p>
            <a:pPr lvl="1"/>
            <a:r>
              <a:rPr lang="en-US" sz="1600" dirty="0"/>
              <a:t>Question 3: Add guidance that rapporteurs should start documenting interim principles as soon as possible?</a:t>
            </a:r>
            <a:endParaRPr lang="en-GB" sz="1600" dirty="0"/>
          </a:p>
          <a:p>
            <a:pPr lvl="1"/>
            <a:r>
              <a:rPr lang="en-US" sz="1600" dirty="0"/>
              <a:t>Question 4: New approach A?</a:t>
            </a:r>
            <a:endParaRPr lang="en-GB" sz="1600" dirty="0"/>
          </a:p>
          <a:p>
            <a:pPr lvl="2"/>
            <a:r>
              <a:rPr lang="en-US" sz="1400" dirty="0"/>
              <a:t>Work Tasks from the SID become the TR Key Issues</a:t>
            </a:r>
            <a:endParaRPr lang="en-GB" sz="1400" dirty="0"/>
          </a:p>
          <a:p>
            <a:pPr lvl="2"/>
            <a:r>
              <a:rPr lang="en-US" sz="1400" dirty="0"/>
              <a:t>If the size of the study justifies it the rapporteur can assign Work Task leads, otherwise the rapporteur/secondary rapporteur is/are the Work Task leads</a:t>
            </a:r>
            <a:endParaRPr lang="en-GB" sz="1400" dirty="0"/>
          </a:p>
          <a:p>
            <a:pPr lvl="2"/>
            <a:r>
              <a:rPr lang="en-US" sz="1400" dirty="0"/>
              <a:t>Companies submit solutions, but they aren’t documented in the main body of the TR</a:t>
            </a:r>
            <a:endParaRPr lang="en-GB" sz="1400" dirty="0"/>
          </a:p>
          <a:p>
            <a:pPr lvl="2"/>
            <a:r>
              <a:rPr lang="en-US" sz="1400" dirty="0"/>
              <a:t>Work Task lead defines “families” of solutions based on the solution inputs from companies</a:t>
            </a:r>
            <a:endParaRPr lang="en-GB" sz="1400" dirty="0"/>
          </a:p>
          <a:p>
            <a:pPr lvl="2"/>
            <a:r>
              <a:rPr lang="en-US" sz="1400" dirty="0"/>
              <a:t>Work Task lead produces a summary report from each meeting</a:t>
            </a:r>
            <a:endParaRPr lang="en-GB" sz="1400" dirty="0"/>
          </a:p>
          <a:p>
            <a:pPr lvl="2"/>
            <a:r>
              <a:rPr lang="en-US" sz="1400" dirty="0"/>
              <a:t>Study conclusions would be based on the principles identified in the summary reports</a:t>
            </a:r>
            <a:endParaRPr lang="en-GB" sz="1400" dirty="0"/>
          </a:p>
          <a:p>
            <a:pPr lvl="1"/>
            <a:r>
              <a:rPr lang="en-GB" sz="1600" dirty="0"/>
              <a:t>Question 5: Is there a new approach you would like to propose?</a:t>
            </a:r>
          </a:p>
          <a:p>
            <a:pPr lvl="1"/>
            <a:r>
              <a:rPr lang="en-GB" sz="1600" dirty="0" smtClean="0"/>
              <a:t>Questions </a:t>
            </a:r>
            <a:r>
              <a:rPr lang="en-GB" sz="1600" dirty="0"/>
              <a:t>and feedback can be provided by companies in their response on each of </a:t>
            </a:r>
            <a:r>
              <a:rPr lang="en-GB" sz="1600" dirty="0" smtClean="0"/>
              <a:t>these</a:t>
            </a:r>
          </a:p>
          <a:p>
            <a:r>
              <a:rPr lang="en-GB" sz="2000" dirty="0"/>
              <a:t>Q5 </a:t>
            </a:r>
            <a:r>
              <a:rPr lang="en-GB" sz="2000" dirty="0" smtClean="0"/>
              <a:t>could mean that two </a:t>
            </a:r>
            <a:r>
              <a:rPr lang="en-GB" sz="2000" dirty="0"/>
              <a:t>rounds of discussion </a:t>
            </a:r>
            <a:r>
              <a:rPr lang="en-GB" sz="2000" dirty="0" smtClean="0"/>
              <a:t>are needed so </a:t>
            </a:r>
            <a:r>
              <a:rPr lang="en-GB" sz="2000" dirty="0"/>
              <a:t>that companies have a chance to comment on </a:t>
            </a:r>
            <a:r>
              <a:rPr lang="en-GB" sz="2000" dirty="0" smtClean="0"/>
              <a:t>new </a:t>
            </a:r>
            <a:r>
              <a:rPr lang="en-GB" sz="2000" dirty="0"/>
              <a:t>proposals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0800783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95773</TotalTime>
  <Words>1019</Words>
  <Application>Microsoft Office PowerPoint</Application>
  <PresentationFormat>Widescreen</PresentationFormat>
  <Paragraphs>86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SimSun</vt:lpstr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Way of working</vt:lpstr>
      <vt:lpstr>SA2 way of working</vt:lpstr>
      <vt:lpstr>SA2 way of working after Rel-19</vt:lpstr>
      <vt:lpstr>SA2 way of working after Rel-19</vt:lpstr>
      <vt:lpstr>SA2 way of working after Rel-19</vt:lpstr>
      <vt:lpstr>Possible ways forward</vt:lpstr>
      <vt:lpstr>Possible ways forward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1016</cp:revision>
  <cp:lastPrinted>2023-08-02T08:25:48Z</cp:lastPrinted>
  <dcterms:created xsi:type="dcterms:W3CDTF">2018-05-24T11:49:12Z</dcterms:created>
  <dcterms:modified xsi:type="dcterms:W3CDTF">2024-11-12T13:20:02Z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